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1628800"/>
            <a:ext cx="61926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err="1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Компаратив</a:t>
            </a:r>
            <a:r>
              <a:rPr lang="ru-RU" sz="5400" b="1" i="1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и </a:t>
            </a:r>
            <a:r>
              <a:rPr lang="ru-RU" sz="5400" b="1" i="1" dirty="0" err="1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суперлатив</a:t>
            </a:r>
            <a:endParaRPr lang="ru-RU" sz="5400" b="1" i="1" dirty="0">
              <a:ln w="18000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228184" y="4365104"/>
            <a:ext cx="984684" cy="1662220"/>
            <a:chOff x="6228184" y="4365104"/>
            <a:chExt cx="984684" cy="1662220"/>
          </a:xfrm>
        </p:grpSpPr>
        <p:sp>
          <p:nvSpPr>
            <p:cNvPr id="5" name="Овал 4"/>
            <p:cNvSpPr/>
            <p:nvPr/>
          </p:nvSpPr>
          <p:spPr>
            <a:xfrm>
              <a:off x="6228184" y="4365104"/>
              <a:ext cx="432048" cy="432048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6844444" y="5290476"/>
              <a:ext cx="368424" cy="368424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6508131" y="5843112"/>
              <a:ext cx="184212" cy="184212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648810" y="5267391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70C0"/>
                </a:solidFill>
              </a:rPr>
              <a:t>Подготовила: </a:t>
            </a:r>
            <a:r>
              <a:rPr lang="ru-RU" i="1" dirty="0" err="1" smtClean="0">
                <a:solidFill>
                  <a:srgbClr val="0070C0"/>
                </a:solidFill>
              </a:rPr>
              <a:t>доц.кафедры</a:t>
            </a:r>
            <a:r>
              <a:rPr lang="ru-RU" i="1" dirty="0" smtClean="0">
                <a:solidFill>
                  <a:srgbClr val="0070C0"/>
                </a:solidFill>
              </a:rPr>
              <a:t> гуманитарных наук </a:t>
            </a:r>
            <a:r>
              <a:rPr lang="ru-RU" i="1" dirty="0" err="1" smtClean="0">
                <a:solidFill>
                  <a:srgbClr val="0070C0"/>
                </a:solidFill>
              </a:rPr>
              <a:t>НФаУ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>
                <a:solidFill>
                  <a:srgbClr val="0070C0"/>
                </a:solidFill>
              </a:rPr>
              <a:t>Т.В.Крысенко</a:t>
            </a:r>
            <a:endParaRPr lang="ru-RU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18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404665"/>
            <a:ext cx="7344816" cy="402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443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548680"/>
            <a:ext cx="6768752" cy="5640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 2.</a:t>
            </a:r>
            <a:r>
              <a:rPr lang="ru-RU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1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а)</a:t>
            </a:r>
            <a:r>
              <a:rPr lang="ru-RU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Образуйте простую форму сравнительной степени (простой </a:t>
            </a:r>
            <a:r>
              <a:rPr lang="ru-RU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компаратив</a:t>
            </a:r>
            <a:r>
              <a:rPr lang="ru-RU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от следующих прилагательных по образцу.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i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Образец:</a:t>
            </a:r>
            <a:r>
              <a:rPr lang="ru-RU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добрый – добрее, узкий – уже.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Сильный, прочный, точный, ясный, белый, интересный, опасный, спокойный, громкий, тихий, молодой, богатый, чистый, частый, широкий, плохой, хороший;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б) </a:t>
            </a:r>
            <a:r>
              <a:rPr lang="ru-RU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Образуйте сложную форму сравнительной степени (сложный </a:t>
            </a:r>
            <a:r>
              <a:rPr lang="ru-RU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компаратив</a:t>
            </a:r>
            <a:r>
              <a:rPr lang="ru-RU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от следующих прилагательных по образцу.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i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Образец:</a:t>
            </a:r>
            <a:r>
              <a:rPr lang="ru-RU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прочный – </a:t>
            </a:r>
            <a:r>
              <a:rPr lang="ru-RU" i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более прочный</a:t>
            </a:r>
            <a:r>
              <a:rPr lang="ru-RU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i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более </a:t>
            </a:r>
            <a:r>
              <a:rPr lang="ru-RU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прочная, более </a:t>
            </a:r>
            <a:r>
              <a:rPr lang="ru-RU" i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прочное</a:t>
            </a:r>
            <a:r>
              <a:rPr lang="ru-RU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более </a:t>
            </a:r>
            <a:r>
              <a:rPr lang="ru-RU" i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прочные</a:t>
            </a:r>
            <a:r>
              <a:rPr lang="ru-RU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Лёгкий, активный, крепкий, пластичный, хрупкий.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323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31174"/>
            <a:ext cx="6912768" cy="4365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3.</a:t>
            </a:r>
            <a:r>
              <a:rPr lang="ru-RU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Ответьте на вопросы утвердительно, используя простую форму сравнительной степени прилагательных (простой </a:t>
            </a:r>
            <a:r>
              <a:rPr lang="ru-RU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компаратив</a:t>
            </a:r>
            <a:r>
              <a:rPr lang="ru-RU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i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Образец:</a:t>
            </a:r>
            <a:r>
              <a:rPr lang="ru-RU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Титановые сплавы </a:t>
            </a:r>
            <a:r>
              <a:rPr lang="ru-RU" b="1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более прочны</a:t>
            </a:r>
            <a:r>
              <a:rPr lang="ru-RU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чем алюминиевые?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Да, титановые сплавы </a:t>
            </a:r>
            <a:r>
              <a:rPr lang="ru-RU" b="1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прочнее</a:t>
            </a:r>
            <a:r>
              <a:rPr lang="ru-RU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алюминиевых.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1.Золото </a:t>
            </a:r>
            <a:r>
              <a:rPr lang="ru-RU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более дорогой металл, чем железо?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2.Платина </a:t>
            </a:r>
            <a:r>
              <a:rPr lang="ru-RU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более тяжёлый металл, чем золото?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3.Магниевые </a:t>
            </a:r>
            <a:r>
              <a:rPr lang="ru-RU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сплавы более лёгкие, чем алюминиевые?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4.Температура </a:t>
            </a:r>
            <a:r>
              <a:rPr lang="ru-RU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плавления олова более низкая, чем температура плавления свинца?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95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35696" y="260648"/>
            <a:ext cx="5670376" cy="6029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err="1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Суперлатив</a:t>
            </a:r>
            <a:r>
              <a:rPr lang="ru-RU" sz="2000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(превосходная степень прилагательных) </a:t>
            </a: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показывает</a:t>
            </a:r>
            <a:r>
              <a:rPr lang="ru-RU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что признак предмета представлен в своём максимальном проявлении, в самой высокой степени по сравнению с однородными признаками других сравниваемых предметов: </a:t>
            </a:r>
            <a:endParaRPr lang="ru-RU" dirty="0" smtClean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b="1" i="1" u="sng" dirty="0" smtClean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умнейший</a:t>
            </a:r>
            <a:r>
              <a:rPr lang="ru-RU" b="1" i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студентов </a:t>
            </a:r>
            <a:r>
              <a:rPr lang="ru-RU" b="1" i="1" dirty="0" smtClean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группы</a:t>
            </a: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отвечать </a:t>
            </a:r>
            <a:r>
              <a:rPr lang="ru-RU" b="1" i="1" u="sng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правильнее </a:t>
            </a:r>
            <a:r>
              <a:rPr lang="ru-RU" b="1" i="1" u="sng" dirty="0" smtClean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всех</a:t>
            </a:r>
            <a:endParaRPr lang="ru-RU" b="1" u="sng" dirty="0" smtClean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быть </a:t>
            </a:r>
            <a:r>
              <a:rPr lang="ru-RU" b="1" i="1" u="sng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веселее, чем все</a:t>
            </a:r>
            <a:r>
              <a:rPr lang="ru-RU" b="1" i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100" b="1" i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err="1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Суперлатив</a:t>
            </a:r>
            <a:r>
              <a:rPr lang="ru-RU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часто употребляется для выражения высокой степени качества без прямого сравнения данного предмета, явления с другим: </a:t>
            </a:r>
            <a:endParaRPr lang="ru-RU" dirty="0" smtClean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 </a:t>
            </a:r>
            <a:r>
              <a:rPr lang="ru-RU" b="1" i="1" u="sng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умнейший</a:t>
            </a:r>
            <a:r>
              <a:rPr lang="ru-RU" b="1" i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человек </a:t>
            </a:r>
            <a:r>
              <a:rPr lang="ru-RU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(то есть: очень умный</a:t>
            </a:r>
            <a:r>
              <a:rPr lang="ru-RU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473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Образование простой формы </a:t>
            </a:r>
            <a:r>
              <a:rPr lang="ru-RU" sz="2800" b="1" dirty="0" err="1">
                <a:solidFill>
                  <a:srgbClr val="FF0000"/>
                </a:solidFill>
              </a:rPr>
              <a:t>суперлатива</a:t>
            </a:r>
            <a:r>
              <a:rPr lang="ru-RU" sz="2800" b="1" dirty="0">
                <a:solidFill>
                  <a:srgbClr val="FF0000"/>
                </a:solidFill>
              </a:rPr>
              <a:t> (превосходной степени прилагательных)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008487"/>
              </p:ext>
            </p:extLst>
          </p:nvPr>
        </p:nvGraphicFramePr>
        <p:xfrm>
          <a:off x="1533207" y="1417638"/>
          <a:ext cx="6351162" cy="448614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87494"/>
                <a:gridCol w="1337589"/>
                <a:gridCol w="1881234"/>
                <a:gridCol w="1444845"/>
              </a:tblGrid>
              <a:tr h="2842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Основа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Суффикс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Суперлатив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68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трудн</a:t>
                      </a: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8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ый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интересн</a:t>
                      </a: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8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ый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красив - </a:t>
                      </a:r>
                      <a:r>
                        <a:rPr lang="ru-RU" sz="18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ый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-ЕЙШ-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трудн</a:t>
                      </a:r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ЕЙШ</a:t>
                      </a:r>
                      <a:r>
                        <a:rPr lang="ru-RU" sz="1800" b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ий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интересн</a:t>
                      </a:r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ЕЙШ</a:t>
                      </a:r>
                      <a:r>
                        <a:rPr lang="ru-RU" sz="1800" b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ий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красив</a:t>
                      </a:r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ЕЙШ</a:t>
                      </a:r>
                      <a:r>
                        <a:rPr lang="ru-RU" sz="1800" b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ий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0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–Г-, -К-, -Х-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строг – </a:t>
                      </a:r>
                      <a:r>
                        <a:rPr lang="ru-RU" sz="18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ий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тонк</a:t>
                      </a: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18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ий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мелк</a:t>
                      </a: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8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ий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тих - </a:t>
                      </a:r>
                      <a:r>
                        <a:rPr lang="ru-RU" sz="18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ий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-АЙШ-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строж</a:t>
                      </a:r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АЙШ</a:t>
                      </a:r>
                      <a:r>
                        <a:rPr lang="ru-RU" sz="1800" b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ий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тонч</a:t>
                      </a:r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АЙШ</a:t>
                      </a:r>
                      <a:r>
                        <a:rPr lang="ru-RU" sz="1800" b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ий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мельч</a:t>
                      </a:r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АЙШ</a:t>
                      </a:r>
                      <a:r>
                        <a:rPr lang="ru-RU" sz="1800" b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ий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тиш</a:t>
                      </a:r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АЙШ</a:t>
                      </a:r>
                      <a:r>
                        <a:rPr lang="ru-RU" sz="1800" b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ий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корне происходит чередование согласных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Г/Ж, К/Ч, Х/Ш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371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4209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Особые случаи образования </a:t>
            </a:r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простой </a:t>
            </a:r>
            <a:r>
              <a:rPr lang="ru-RU" sz="4000" b="1" dirty="0">
                <a:solidFill>
                  <a:srgbClr val="FF0000"/>
                </a:solidFill>
              </a:rPr>
              <a:t>формы превосходной </a:t>
            </a:r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степени </a:t>
            </a:r>
            <a:r>
              <a:rPr lang="ru-RU" sz="4000" b="1" dirty="0">
                <a:solidFill>
                  <a:srgbClr val="FF0000"/>
                </a:solidFill>
              </a:rPr>
              <a:t>прилагательных</a:t>
            </a:r>
            <a:r>
              <a:rPr lang="ru-RU" sz="4000" b="1" dirty="0" smtClean="0">
                <a:solidFill>
                  <a:srgbClr val="FF0000"/>
                </a:solidFill>
              </a:rPr>
              <a:t>: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b="1" i="1" dirty="0">
                <a:solidFill>
                  <a:srgbClr val="0070C0"/>
                </a:solidFill>
              </a:rPr>
              <a:t>хороший – лучший</a:t>
            </a:r>
            <a:r>
              <a:rPr lang="ru-RU" b="1" dirty="0">
                <a:solidFill>
                  <a:srgbClr val="0070C0"/>
                </a:solidFill>
              </a:rPr>
              <a:t/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i="1" dirty="0">
                <a:solidFill>
                  <a:srgbClr val="0070C0"/>
                </a:solidFill>
              </a:rPr>
              <a:t>плохой – худший</a:t>
            </a:r>
            <a:r>
              <a:rPr lang="ru-RU" b="1" dirty="0">
                <a:solidFill>
                  <a:srgbClr val="0070C0"/>
                </a:solidFill>
              </a:rPr>
              <a:t/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i="1" dirty="0">
                <a:solidFill>
                  <a:srgbClr val="0070C0"/>
                </a:solidFill>
              </a:rPr>
              <a:t>низкий – низший</a:t>
            </a:r>
            <a:r>
              <a:rPr lang="ru-RU" b="1" dirty="0">
                <a:solidFill>
                  <a:srgbClr val="0070C0"/>
                </a:solidFill>
              </a:rPr>
              <a:t/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i="1" dirty="0">
                <a:solidFill>
                  <a:srgbClr val="0070C0"/>
                </a:solidFill>
              </a:rPr>
              <a:t>маленький – малейший</a:t>
            </a:r>
            <a:r>
              <a:rPr lang="ru-RU" b="1" dirty="0">
                <a:solidFill>
                  <a:srgbClr val="0070C0"/>
                </a:solidFill>
              </a:rPr>
              <a:t/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i="1" dirty="0">
                <a:solidFill>
                  <a:srgbClr val="0070C0"/>
                </a:solidFill>
              </a:rPr>
              <a:t>большой – величайший</a:t>
            </a:r>
            <a:r>
              <a:rPr lang="ru-RU" b="1" dirty="0">
                <a:solidFill>
                  <a:srgbClr val="0070C0"/>
                </a:solidFill>
              </a:rPr>
              <a:t/>
            </a:r>
            <a:br>
              <a:rPr lang="ru-RU" b="1" dirty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820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404664"/>
            <a:ext cx="7056784" cy="5380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Задание 4.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Напишите прилагательные, от которых образована превосходная степень следующих прилагательных (</a:t>
            </a:r>
            <a:r>
              <a:rPr lang="ru-RU" sz="20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суперлатив</a:t>
            </a:r>
            <a:r>
              <a:rPr lang="ru-RU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красивейший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труднейший, прекраснейший, быстрейший, сильнейший, удобнейший, добрейший, вкуснейший, сложнейший, простейший, важнейший, чудеснейший, мельчайший, старейший</a:t>
            </a: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just"/>
            <a:r>
              <a:rPr lang="ru-RU" sz="2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Задание 5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ru-RU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Назовите форму простой формы превосходной степени от следующих прилагательных (простого </a:t>
            </a:r>
            <a:r>
              <a:rPr lang="ru-RU" sz="20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суперлатива</a:t>
            </a:r>
            <a:r>
              <a:rPr lang="ru-RU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):</a:t>
            </a:r>
          </a:p>
          <a:p>
            <a:pPr algn="just"/>
            <a:endParaRPr lang="ru-RU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лёгкий, глубокий, низкий, строгий, тихий, высокий, великий.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587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260648"/>
            <a:ext cx="6696744" cy="3919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Простая форма превосходной степени имён прилагательных (простой </a:t>
            </a:r>
            <a:r>
              <a:rPr lang="ru-RU" sz="20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суперлатив</a:t>
            </a:r>
            <a:r>
              <a:rPr lang="ru-RU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может иметь префикс (приставку) </a:t>
            </a:r>
            <a:r>
              <a:rPr lang="ru-RU" sz="20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наи</a:t>
            </a:r>
            <a:r>
              <a:rPr lang="ru-RU" sz="2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ru-RU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Например: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наи</a:t>
            </a:r>
            <a:r>
              <a:rPr lang="ru-RU" sz="2000" b="1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красивейший</a:t>
            </a:r>
            <a:r>
              <a:rPr lang="ru-RU" sz="2000" b="1" i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2000" b="1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наи</a:t>
            </a:r>
            <a:r>
              <a:rPr lang="ru-RU" sz="2000" b="1" i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новейший.</a:t>
            </a:r>
            <a:r>
              <a:rPr lang="ru-RU" sz="2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Особые случаи: </a:t>
            </a:r>
            <a:endParaRPr lang="ru-RU" sz="2000" b="1" i="1" dirty="0" smtClean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большой </a:t>
            </a:r>
            <a:r>
              <a:rPr lang="ru-RU" sz="2000" b="1" i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ru-RU" sz="2000" b="1" i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наи</a:t>
            </a:r>
            <a:r>
              <a:rPr lang="ru-RU" sz="2000" b="1" i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бóльший</a:t>
            </a:r>
            <a:endParaRPr lang="ru-RU" sz="2000" b="1" i="1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b="1" i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маленький – </a:t>
            </a:r>
            <a:r>
              <a:rPr lang="ru-RU" sz="2000" b="1" i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наи</a:t>
            </a:r>
            <a:r>
              <a:rPr lang="ru-RU" sz="2000" b="1" i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мéньший</a:t>
            </a:r>
            <a:r>
              <a:rPr lang="ru-RU" sz="2000" b="1" i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ru-RU" sz="2000" b="1" dirty="0"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73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00140"/>
            <a:ext cx="6408712" cy="6232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Составная (сложная) форма превосходной степени прилагательных (</a:t>
            </a:r>
            <a:r>
              <a:rPr lang="ru-RU" sz="20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суперлатива</a:t>
            </a:r>
            <a:r>
              <a:rPr lang="ru-RU" sz="2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образуется несколькими способами: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  <a:tabLst>
                <a:tab pos="495300" algn="l"/>
              </a:tabLs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прибавлением к прилагательному вспомогательного слова </a:t>
            </a:r>
            <a:r>
              <a:rPr lang="ru-RU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САМЫЙ: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самый</a:t>
            </a:r>
            <a:r>
              <a:rPr lang="ru-RU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b="1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умный,</a:t>
            </a:r>
            <a:r>
              <a:rPr lang="ru-RU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самый</a:t>
            </a:r>
            <a:r>
              <a:rPr lang="ru-RU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b="1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лёгкий;</a:t>
            </a:r>
            <a:endParaRPr lang="ru-RU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  <a:tabLst>
                <a:tab pos="495300" algn="l"/>
              </a:tabLs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прибавлением к форме прилагательного вспомогательных слов </a:t>
            </a:r>
            <a:r>
              <a:rPr lang="ru-RU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НАИБОЛЕЕ, НАИМЕНЕЕ:</a:t>
            </a:r>
            <a:r>
              <a:rPr lang="ru-RU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наиболее</a:t>
            </a:r>
            <a:r>
              <a:rPr lang="ru-RU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b="1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умный,</a:t>
            </a:r>
            <a:r>
              <a:rPr lang="ru-RU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наименее</a:t>
            </a:r>
            <a:r>
              <a:rPr lang="ru-RU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b="1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способный</a:t>
            </a: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  <a:tabLst>
                <a:tab pos="495300" algn="l"/>
              </a:tabLs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прибавлением к простой форме </a:t>
            </a:r>
            <a:r>
              <a:rPr lang="ru-RU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компаратива</a:t>
            </a: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вспомогательного слова </a:t>
            </a:r>
            <a:r>
              <a:rPr lang="ru-RU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ВСЕГО(если предмет </a:t>
            </a: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неодушевлённый) или ВСЕХ (если </a:t>
            </a:r>
            <a:r>
              <a:rPr lang="ru-RU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предмет </a:t>
            </a: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одушевлённый):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Правильнее всего </a:t>
            </a:r>
            <a:r>
              <a:rPr lang="ru-RU" sz="2000" b="1" i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был ответ Джона. </a:t>
            </a:r>
            <a:r>
              <a:rPr lang="ru-RU" sz="20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Способнее всех </a:t>
            </a:r>
            <a:r>
              <a:rPr lang="ru-RU" sz="2000" b="1" i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оказался Джон.</a:t>
            </a:r>
            <a:endParaRPr lang="ru-RU" sz="2000" b="1" dirty="0">
              <a:solidFill>
                <a:srgbClr val="00B05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559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Образование составной (сложной) формы </a:t>
            </a:r>
            <a:r>
              <a:rPr lang="ru-RU" sz="2800" b="1" dirty="0" err="1">
                <a:solidFill>
                  <a:srgbClr val="FF0000"/>
                </a:solidFill>
              </a:rPr>
              <a:t>суперлатива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br>
              <a:rPr lang="ru-RU" sz="2800" b="1" dirty="0">
                <a:solidFill>
                  <a:srgbClr val="FF0000"/>
                </a:solidFill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097396"/>
              </p:ext>
            </p:extLst>
          </p:nvPr>
        </p:nvGraphicFramePr>
        <p:xfrm>
          <a:off x="1259632" y="1412776"/>
          <a:ext cx="7056783" cy="431147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61257"/>
                <a:gridCol w="2397763"/>
                <a:gridCol w="2397763"/>
              </a:tblGrid>
              <a:tr h="11155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прилагательное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вспомогательные слова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суперлатив</a:t>
                      </a:r>
                      <a:endParaRPr lang="ru-RU" sz="2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9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красивый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интересный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важный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трудный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внимательный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самый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самый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самый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наиболее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наименее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самый</a:t>
                      </a: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красивый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самый</a:t>
                      </a: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интересный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самый</a:t>
                      </a: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важный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наиболее</a:t>
                      </a: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трудный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наименее </a:t>
                      </a: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внимательный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833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1730" y="120114"/>
            <a:ext cx="619268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Компаратив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b="1" i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 сравнительная степень)</a:t>
            </a:r>
            <a:r>
              <a:rPr lang="ru-RU" sz="54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5400" b="1" i="1" dirty="0">
              <a:ln w="18000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6" name="Группа 5"/>
          <p:cNvGrpSpPr/>
          <p:nvPr/>
        </p:nvGrpSpPr>
        <p:grpSpPr>
          <a:xfrm rot="4737650">
            <a:off x="7535507" y="109818"/>
            <a:ext cx="1063210" cy="1794778"/>
            <a:chOff x="6228184" y="4365104"/>
            <a:chExt cx="984684" cy="1662220"/>
          </a:xfrm>
        </p:grpSpPr>
        <p:sp>
          <p:nvSpPr>
            <p:cNvPr id="7" name="Овал 6"/>
            <p:cNvSpPr/>
            <p:nvPr/>
          </p:nvSpPr>
          <p:spPr>
            <a:xfrm>
              <a:off x="6228184" y="4365104"/>
              <a:ext cx="432048" cy="432048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6844444" y="5290476"/>
              <a:ext cx="368424" cy="368424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6508131" y="5843112"/>
              <a:ext cx="184212" cy="184212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Прямоугольник 9"/>
          <p:cNvSpPr/>
          <p:nvPr/>
        </p:nvSpPr>
        <p:spPr>
          <a:xfrm rot="2235220">
            <a:off x="428283" y="4459471"/>
            <a:ext cx="4318863" cy="1325995"/>
          </a:xfrm>
          <a:prstGeom prst="rect">
            <a:avLst/>
          </a:prstGeom>
          <a:solidFill>
            <a:schemeClr val="accent1">
              <a:alpha val="31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39717" y="1952049"/>
            <a:ext cx="6395982" cy="4392488"/>
          </a:xfrm>
          <a:prstGeom prst="roundRect">
            <a:avLst>
              <a:gd name="adj" fmla="val 4531"/>
            </a:avLst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показывает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что обозначаемый признак характерен для данного предмета в большей степени, чем для другого предмета.</a:t>
            </a:r>
            <a:endParaRPr lang="ru-RU" sz="20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Например: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Наш дом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выше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чем </a:t>
            </a:r>
            <a:r>
              <a:rPr lang="ru-RU" sz="2800" b="1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соседний. </a:t>
            </a:r>
            <a:r>
              <a:rPr 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Сегодня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улице 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теплее,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чем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вчера</a:t>
            </a:r>
            <a:r>
              <a:rPr lang="ru-RU" sz="2800" b="1" i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Гелий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легче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воздуха.</a:t>
            </a:r>
            <a:endParaRPr lang="ru-RU" sz="20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36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511791"/>
            <a:ext cx="6984776" cy="6215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Задание 6.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Напишите превосходную степень прилагательных по образцу.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Образец:</a:t>
            </a:r>
            <a:r>
              <a:rPr lang="ru-RU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красивый – самый красивый, наиболее (наименее) красивый.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Интересный, сложный, простой, строгий, новый, сильный, добрый, трудный, важный, активный.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Задание 7.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Выделенные слова замените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синонимичными. </a:t>
            </a:r>
            <a:r>
              <a:rPr lang="ru-RU" b="1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Образец</a:t>
            </a:r>
            <a:r>
              <a:rPr lang="ru-RU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занятии мы решали </a:t>
            </a:r>
            <a:r>
              <a:rPr lang="ru-RU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самые трудные</a:t>
            </a:r>
            <a:r>
              <a:rPr lang="ru-RU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задачи. – На занятии мы решали </a:t>
            </a:r>
            <a:r>
              <a:rPr lang="ru-RU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наиболее трудные</a:t>
            </a:r>
            <a:r>
              <a:rPr lang="ru-RU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задачи.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Он любит читать </a:t>
            </a:r>
            <a:r>
              <a:rPr lang="ru-RU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самые интересные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газеты.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Этот вид спорта – </a:t>
            </a:r>
            <a:r>
              <a:rPr lang="ru-RU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самый трудный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Моя подруга – </a:t>
            </a:r>
            <a:r>
              <a:rPr lang="ru-RU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самая внимательная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студентка.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Метро – </a:t>
            </a:r>
            <a:r>
              <a:rPr lang="ru-RU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самый удобный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вид транспорта.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Фармакология – </a:t>
            </a:r>
            <a:r>
              <a:rPr lang="ru-RU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самый важный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для будущих фармацевтов предмет. </a:t>
            </a:r>
          </a:p>
        </p:txBody>
      </p:sp>
    </p:spTree>
    <p:extLst>
      <p:ext uri="{BB962C8B-B14F-4D97-AF65-F5344CB8AC3E}">
        <p14:creationId xmlns:p14="http://schemas.microsoft.com/office/powerpoint/2010/main" val="2027494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404664"/>
            <a:ext cx="72008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Задание 8.</a:t>
            </a:r>
            <a:r>
              <a:rPr lang="ru-RU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Закончите предложения, используя слова из скобок в нужной форме.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Недавно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 познакомился … (интереснейший человек). </a:t>
            </a:r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Мой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друг считает себя … (известнейший художник). </a:t>
            </a:r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Студенты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попросили преподавателя объяснить решение … (эти труднейшие задачи). 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Когда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 поеду в Италию, я увижу Рим – … (красивейший город Италии). </a:t>
            </a:r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Украинские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спортсмены принимали участие … (сложнейшие соревнования). </a:t>
            </a:r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Ректор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 (старейший университет) выступил перед студентами</a:t>
            </a: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894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28380"/>
            <a:ext cx="7344816" cy="6653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Задание 9.</a:t>
            </a:r>
            <a:r>
              <a:rPr lang="ru-RU" sz="20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Прочитайте предложения. Выделенные слова замените синонимами. Обратите внимание на падежные формы </a:t>
            </a:r>
            <a:r>
              <a:rPr lang="ru-RU" sz="20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суперлатива</a:t>
            </a:r>
            <a:r>
              <a:rPr lang="ru-RU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Образец:</a:t>
            </a:r>
            <a:r>
              <a:rPr lang="ru-RU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Дамаск – </a:t>
            </a:r>
            <a:r>
              <a:rPr lang="ru-RU" sz="2000" b="1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самый древний</a:t>
            </a:r>
            <a:r>
              <a:rPr lang="ru-RU" sz="2000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 мире город. – Дамаск – </a:t>
            </a:r>
            <a:r>
              <a:rPr lang="ru-RU" sz="2000" b="1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древнейший</a:t>
            </a:r>
            <a:r>
              <a:rPr lang="ru-RU" sz="2000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 мире город.</a:t>
            </a:r>
            <a:endParaRPr lang="ru-RU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ru-RU" sz="20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Мы </a:t>
            </a:r>
            <a:r>
              <a:rPr lang="ru-RU" sz="2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всегда решаем </a:t>
            </a:r>
            <a:r>
              <a:rPr lang="ru-RU" sz="20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самые сложные</a:t>
            </a:r>
            <a:r>
              <a:rPr lang="ru-RU" sz="2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примеры. </a:t>
            </a:r>
            <a:endParaRPr lang="ru-RU" sz="20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ru-RU" sz="20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Киев </a:t>
            </a:r>
            <a:r>
              <a:rPr lang="ru-RU" sz="2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ru-RU" sz="20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самый красивый</a:t>
            </a:r>
            <a:r>
              <a:rPr lang="ru-RU" sz="2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город Украины. </a:t>
            </a: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ru-RU" sz="20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Моя </a:t>
            </a:r>
            <a:r>
              <a:rPr lang="ru-RU" sz="2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подруга живёт в </a:t>
            </a:r>
            <a:r>
              <a:rPr lang="ru-RU" sz="20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самой удобной</a:t>
            </a:r>
            <a:r>
              <a:rPr lang="ru-RU" sz="2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комнате общежития. </a:t>
            </a: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ru-RU" sz="20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Эти </a:t>
            </a:r>
            <a:r>
              <a:rPr lang="ru-RU" sz="2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студенты учатся в </a:t>
            </a:r>
            <a:r>
              <a:rPr lang="ru-RU" sz="20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самом старом </a:t>
            </a:r>
            <a:r>
              <a:rPr lang="ru-RU" sz="2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университете Украины. </a:t>
            </a: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ru-RU" sz="20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Тарас </a:t>
            </a:r>
            <a:r>
              <a:rPr lang="ru-RU" sz="2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Шевченко – </a:t>
            </a:r>
            <a:r>
              <a:rPr lang="ru-RU" sz="20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самый известный</a:t>
            </a:r>
            <a:r>
              <a:rPr lang="ru-RU" sz="2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поэт Украины. </a:t>
            </a: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ru-RU" sz="20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Андрей </a:t>
            </a:r>
            <a:r>
              <a:rPr lang="ru-RU" sz="2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Шевченко – </a:t>
            </a:r>
            <a:r>
              <a:rPr lang="ru-RU" sz="20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самый известный </a:t>
            </a:r>
            <a:r>
              <a:rPr lang="ru-RU" sz="2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украинский футболист.</a:t>
            </a:r>
          </a:p>
        </p:txBody>
      </p:sp>
    </p:spTree>
    <p:extLst>
      <p:ext uri="{BB962C8B-B14F-4D97-AF65-F5344CB8AC3E}">
        <p14:creationId xmlns:p14="http://schemas.microsoft.com/office/powerpoint/2010/main" val="32548828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404664"/>
            <a:ext cx="70567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Задание 10. </a:t>
            </a:r>
            <a:r>
              <a:rPr lang="ru-RU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Ответьте на вопросы утвердительно, используя конструкцию САМЫЙ ЛЁГКИЙ ИЗ ЧЕГО (Род. п., </a:t>
            </a:r>
            <a:r>
              <a:rPr lang="ru-RU" sz="20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мн.ч</a:t>
            </a:r>
            <a:r>
              <a:rPr lang="ru-RU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.).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Образец: </a:t>
            </a:r>
            <a:r>
              <a:rPr lang="ru-RU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Литий – самый лёгкий металл? – Да, литий – самый лёгкий из металлов.</a:t>
            </a:r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Водород – самый лёгкий газ?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Самый тугоплавкий металл – вольфрам?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Самая тяжёлая жидкость – ртуть?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Ксенон – самый редкий элемент?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Самый тяжёлый элемент – осмий?</a:t>
            </a:r>
            <a:endParaRPr lang="ru-RU" sz="2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9563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548680"/>
            <a:ext cx="6840760" cy="5458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Задание 11.</a:t>
            </a:r>
            <a:r>
              <a:rPr lang="ru-RU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Назовите: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1) самый красивый город в мире;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2) самый интересный из изучаемых вами предметов;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3) самый трудный из изучаемых вами предметов;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4) самый удобный вид транспорта; 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5) самый быстрый вид транспорта;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6) самую длинную реку в вашей стране;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7) самый вкусный фрукт;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8) самого известного певца (певицу);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9) самого строгого преподавателя.</a:t>
            </a:r>
            <a:endParaRPr lang="ru-RU" sz="2000" b="1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9979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13. А. Прочитайте текст. Найдите в нём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компаративы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суперлативы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23997" y="1429335"/>
            <a:ext cx="4511171" cy="4109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Контрасты в мире элементов</a:t>
            </a:r>
            <a:endParaRPr lang="ru-RU" sz="2000" dirty="0">
              <a:solidFill>
                <a:srgbClr val="00B05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891913"/>
            <a:ext cx="7056784" cy="4458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стройном здании периодической системы «проживают» в настоящее время 104 элемента. Каждый элемент имеет свою строго определённую «квартиру», «живёт» по-своему и отличается от своих соседей химическими и физическими свойствами.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 обычных условиях только два элемента находятся в жидком состоянии. Это бром и ртуть. Все остальные – твёрдые вещества или газы.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Самый распространённый элемент в земной коре – кислород (около 47%), а самый редкий инертный газ – ксенон. Его меньше, чем кислорода, в 6 миллиардов раз.</a:t>
            </a:r>
            <a:endParaRPr lang="ru-RU" b="1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6772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94829"/>
            <a:ext cx="7128792" cy="668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Наиболее тяжёлый из всех газов – радон. Он в 7,5 раза тяжелее воздуха. Самый лёгкий среди газов – водород. Он в 14,4 раза легче воздуха. Водород по праву занимает первое место в таблице Менделеева. Во-первых, этот простейший элемент является самым распространённым в Солнечной системе и Вселенной, и, кроме того, водород – самый лёгкий элемент в жидком и газообразном состоянии.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Легче всех металлов – литий. Он почти вдвое легче воды и плавает даже в бензине. Наиболее тяжёлый из всех элементов – металл осмий. Он в 22,5 раза тяжелее воды и тонет в самой тяжёлой жидкости – ртути.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Самый тугоплавкий металл – вольфрам. Его температура плавления +3380ºС. Наиболее мягкий из известных элементов – цезий. Он плавится в руках, и его можно разрезать обложкой журнала. Самый твёрдый среди элементов – углерод (в виде алмаза).</a:t>
            </a:r>
            <a:endParaRPr lang="ru-RU" b="1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7791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476672"/>
            <a:ext cx="6246440" cy="5706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Б. Ответьте на вопросы по тексту: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Какой элемент является самым распространённым в земной коре?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Какой элемент является самым редким в природе?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Какой газ является наиболее тяжёлым?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Какой газ является самым лёгким?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Почему водород занимает первое место в таблице Менделеева?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Какой элемент является наиболее тяжёлым?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Какая жидкость является самой тяжёлой?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Какой металл является самым твёрдым?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Какой элемент является самым мягким?</a:t>
            </a:r>
            <a:endParaRPr lang="ru-RU" b="1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648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Различают простые и сложные формы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компаратива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274838"/>
            <a:ext cx="74888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Простая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сравнительная степень прилагательных (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компаратив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образуется путём прибавления к основе прилагательного суффикса </a:t>
            </a:r>
            <a:r>
              <a:rPr lang="ru-RU" sz="2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r>
              <a:rPr lang="ru-RU" sz="20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ЕЕ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или </a:t>
            </a:r>
            <a:r>
              <a:rPr lang="ru-RU" sz="2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–Е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b="1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тёплый </a:t>
            </a:r>
            <a:r>
              <a:rPr lang="ru-RU" sz="2000" b="1" i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r>
              <a:rPr lang="ru-RU" sz="2000" b="1" i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тепл</a:t>
            </a:r>
            <a:r>
              <a:rPr lang="ru-RU" sz="2000" b="1" i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ЕЕ</a:t>
            </a:r>
            <a:endParaRPr lang="ru-RU" sz="2000" b="1" i="1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b="1" i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</a:t>
            </a:r>
            <a:r>
              <a:rPr lang="ru-RU" sz="2000" b="1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олодный - </a:t>
            </a:r>
            <a:r>
              <a:rPr lang="ru-RU" sz="2000" b="1" i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холодн</a:t>
            </a:r>
            <a:r>
              <a:rPr lang="ru-RU" sz="2000" b="1" i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ЕЕ</a:t>
            </a:r>
            <a:endParaRPr lang="ru-RU" sz="2000" i="1" dirty="0" smtClean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b="1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молодой – </a:t>
            </a:r>
            <a:r>
              <a:rPr lang="ru-RU" sz="2000" b="1" i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молож</a:t>
            </a:r>
            <a:r>
              <a:rPr lang="ru-RU" sz="2000" b="1" i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</a:t>
            </a:r>
            <a:endParaRPr lang="ru-RU" sz="2000" b="1" i="1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b="1" i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</a:t>
            </a:r>
            <a:r>
              <a:rPr lang="ru-RU" sz="2000" b="1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тарший - </a:t>
            </a:r>
            <a:r>
              <a:rPr lang="ru-RU" sz="2000" b="1" i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старш</a:t>
            </a:r>
            <a:r>
              <a:rPr lang="ru-RU" sz="2000" b="1" i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</a:t>
            </a:r>
            <a:endParaRPr lang="ru-RU" sz="2000" b="1" i="1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b="1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узкий – </a:t>
            </a:r>
            <a:r>
              <a:rPr lang="en-US" sz="2000" b="1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ý</a:t>
            </a:r>
            <a:r>
              <a:rPr lang="ru-RU" sz="2000" b="1" i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</a:t>
            </a:r>
            <a:r>
              <a:rPr lang="ru-RU" sz="2000" b="1" i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</a:t>
            </a:r>
            <a:endParaRPr lang="ru-RU" sz="2000" b="1" i="1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b="1" i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</a:t>
            </a:r>
            <a:r>
              <a:rPr lang="ru-RU" sz="2000" b="1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ирокий - </a:t>
            </a:r>
            <a:r>
              <a:rPr lang="ru-RU" sz="2000" b="1" i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шир</a:t>
            </a:r>
            <a:r>
              <a:rPr lang="ru-RU" sz="2000" b="1" i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42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91242"/>
            <a:ext cx="8229600" cy="626395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C00000"/>
                </a:solidFill>
              </a:rPr>
              <a:t>Сравните объекты на картинках, </a:t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>используя </a:t>
            </a:r>
            <a:r>
              <a:rPr lang="ru-RU" sz="2200" b="1" dirty="0" err="1" smtClean="0">
                <a:solidFill>
                  <a:srgbClr val="C00000"/>
                </a:solidFill>
              </a:rPr>
              <a:t>компаративы</a:t>
            </a:r>
            <a:r>
              <a:rPr lang="ru-RU" sz="2200" b="1" dirty="0" smtClean="0">
                <a:solidFill>
                  <a:srgbClr val="C00000"/>
                </a:solidFill>
              </a:rPr>
              <a:t/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/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/>
            </a:r>
            <a:br>
              <a:rPr lang="ru-RU" sz="2800" b="1" dirty="0" smtClean="0">
                <a:solidFill>
                  <a:srgbClr val="0070C0"/>
                </a:solidFill>
              </a:rPr>
            </a:b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42344" y="863255"/>
            <a:ext cx="3384376" cy="1895204"/>
          </a:xfrm>
        </p:spPr>
        <p:txBody>
          <a:bodyPr>
            <a:noAutofit/>
          </a:bodyPr>
          <a:lstStyle/>
          <a:p>
            <a:endParaRPr lang="ru-RU" sz="2000" dirty="0" smtClean="0">
              <a:solidFill>
                <a:srgbClr val="0070C0"/>
              </a:solidFill>
            </a:endParaRPr>
          </a:p>
          <a:p>
            <a:pPr algn="just"/>
            <a:r>
              <a:rPr lang="ru-RU" sz="2000" dirty="0" smtClean="0">
                <a:solidFill>
                  <a:srgbClr val="0070C0"/>
                </a:solidFill>
              </a:rPr>
              <a:t>На фото слева погода …, чем на фото справа. На фото справа погода …, чем на фото слева. Дорога слева … чем дорога справа. Дорога справа …, чем дорога слева.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80" y="2875932"/>
            <a:ext cx="4040188" cy="1587723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980728"/>
            <a:ext cx="3887415" cy="1194147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solidFill>
                  <a:srgbClr val="0070C0"/>
                </a:solidFill>
              </a:rPr>
              <a:t>Человек слева …, чем человек справа. Человек справа …, чем человек слева.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268" y="2174875"/>
            <a:ext cx="3951288" cy="3951288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649" y="4581128"/>
            <a:ext cx="3384376" cy="208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433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Образование простой сравнительной степени прилагательных (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компаратива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467328"/>
              </p:ext>
            </p:extLst>
          </p:nvPr>
        </p:nvGraphicFramePr>
        <p:xfrm>
          <a:off x="1187624" y="1196752"/>
          <a:ext cx="6840759" cy="563829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01261"/>
                <a:gridCol w="1136361"/>
                <a:gridCol w="1376170"/>
                <a:gridCol w="2626967"/>
              </a:tblGrid>
              <a:tr h="234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5" marR="64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Суффикс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5" marR="64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Компаратив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5" marR="64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Примечания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5" marR="64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28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сильн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ый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активн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ый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интересн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ый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5" marR="64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ЕЕ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5" marR="64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сильн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éе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актúвн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ее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интерéсн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ее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5" marR="64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если основа двусложная, ударение падает на первый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 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суффикса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–ЕЕ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если основа многосложная, ударение остаётся на основе</a:t>
                      </a:r>
                    </a:p>
                  </a:txBody>
                  <a:tcPr marL="64235" marR="64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8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-г-,-к-, -х-,-д-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,--т-,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дорог - ой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крепк</a:t>
                      </a: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ий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тих - 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ий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молод - ой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богат - 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ый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чист - 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ый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5" marR="64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6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5" marR="64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дорóж</a:t>
                      </a:r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крéпч</a:t>
                      </a:r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тúш</a:t>
                      </a:r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молóж</a:t>
                      </a:r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богач</a:t>
                      </a:r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чúщ</a:t>
                      </a:r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5" marR="64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Ударение никогда не падает на суффикс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корне происходит чередование согласных: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Г/Ж, К/Ч, Х/Ш,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Д/Ж, Т/Ч, СТ/Щ</a:t>
                      </a:r>
                    </a:p>
                  </a:txBody>
                  <a:tcPr marL="64235" marR="64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070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719437"/>
              </p:ext>
            </p:extLst>
          </p:nvPr>
        </p:nvGraphicFramePr>
        <p:xfrm>
          <a:off x="1592262" y="476672"/>
          <a:ext cx="6580138" cy="54006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36446"/>
                <a:gridCol w="1093067"/>
                <a:gridCol w="1323740"/>
                <a:gridCol w="2526885"/>
              </a:tblGrid>
              <a:tr h="5400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низк</a:t>
                      </a: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24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ий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высок – </a:t>
                      </a:r>
                      <a:r>
                        <a:rPr lang="ru-RU" sz="24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ий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близк</a:t>
                      </a: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24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ий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редк</a:t>
                      </a: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24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ий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узк</a:t>
                      </a: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24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ий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коротк</a:t>
                      </a: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2400" b="1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ий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нúж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выш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блúж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рéж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ýж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корóч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 </a:t>
                      </a: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некоторых прилагательных с суффиксами –К-, -ОК- эти суффиксы выпадают и </a:t>
                      </a:r>
                      <a:r>
                        <a:rPr lang="ru-RU" sz="24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происходит </a:t>
                      </a: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чередование согласных корня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104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36815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Особые случаи образования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сравнительной степени </a:t>
            </a:r>
            <a:r>
              <a:rPr lang="ru-RU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064285"/>
            <a:ext cx="4572000" cy="21335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хороший –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лучше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плохой 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хуже 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маленький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меньше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дешёвый 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дешевле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356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548680"/>
            <a:ext cx="7416824" cy="588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Сложная форма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компаратива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образуется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помощи вспомогательных слов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более, менее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прилагательного в полной форме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более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 менее 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красивый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более / менее 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активный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Сложная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компаратива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может быть образована практически от любого качественного прилагательного, однако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разговорной речи используется реже, чем простая форма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компаратива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8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280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332656"/>
            <a:ext cx="6912767" cy="390060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916831" y="5229200"/>
            <a:ext cx="5886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70C0"/>
                </a:solidFill>
              </a:rPr>
              <a:t>Водород </a:t>
            </a:r>
            <a:r>
              <a:rPr lang="ru-RU" sz="2000" dirty="0">
                <a:solidFill>
                  <a:srgbClr val="FF0000"/>
                </a:solidFill>
              </a:rPr>
              <a:t>легче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>
                <a:solidFill>
                  <a:srgbClr val="FF0000"/>
                </a:solidFill>
              </a:rPr>
              <a:t>гелия</a:t>
            </a:r>
            <a:r>
              <a:rPr lang="ru-RU" sz="2000" dirty="0">
                <a:solidFill>
                  <a:srgbClr val="0070C0"/>
                </a:solidFill>
              </a:rPr>
              <a:t> в два раза</a:t>
            </a:r>
            <a:r>
              <a:rPr lang="ru-RU" sz="2000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endParaRPr lang="ru-RU" sz="2000" dirty="0">
              <a:solidFill>
                <a:srgbClr val="0070C0"/>
              </a:solidFill>
            </a:endParaRPr>
          </a:p>
          <a:p>
            <a:pPr algn="just"/>
            <a:r>
              <a:rPr lang="ru-RU" sz="2000" dirty="0">
                <a:solidFill>
                  <a:srgbClr val="0070C0"/>
                </a:solidFill>
              </a:rPr>
              <a:t>Водород </a:t>
            </a:r>
            <a:r>
              <a:rPr lang="ru-RU" sz="2000" dirty="0">
                <a:solidFill>
                  <a:srgbClr val="FF0000"/>
                </a:solidFill>
              </a:rPr>
              <a:t>легче, чем гелий </a:t>
            </a:r>
            <a:r>
              <a:rPr lang="ru-RU" sz="2000" dirty="0">
                <a:solidFill>
                  <a:srgbClr val="0070C0"/>
                </a:solidFill>
              </a:rPr>
              <a:t>в два раза.</a:t>
            </a:r>
          </a:p>
        </p:txBody>
      </p:sp>
    </p:spTree>
    <p:extLst>
      <p:ext uri="{BB962C8B-B14F-4D97-AF65-F5344CB8AC3E}">
        <p14:creationId xmlns:p14="http://schemas.microsoft.com/office/powerpoint/2010/main" val="30560277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1659</Words>
  <Application>Microsoft Office PowerPoint</Application>
  <PresentationFormat>Экран (4:3)</PresentationFormat>
  <Paragraphs>235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Verdana</vt:lpstr>
      <vt:lpstr>Тема Office</vt:lpstr>
      <vt:lpstr>Презентация PowerPoint</vt:lpstr>
      <vt:lpstr>Презентация PowerPoint</vt:lpstr>
      <vt:lpstr>Различают простые и сложные формы компаратива </vt:lpstr>
      <vt:lpstr>Сравните объекты на картинках,  используя компаративы   </vt:lpstr>
      <vt:lpstr>Образование простой сравнительной степени прилагательных (компаратива) </vt:lpstr>
      <vt:lpstr>Презентация PowerPoint</vt:lpstr>
      <vt:lpstr>Особые случаи образования  сравнительной степени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Образование простой формы суперлатива (превосходной степени прилагательных)</vt:lpstr>
      <vt:lpstr>Особые случаи образования  простой формы превосходной  степени прилагательных:  хороший – лучший плохой – худший низкий – низший маленький – малейший большой – величайший </vt:lpstr>
      <vt:lpstr>Презентация PowerPoint</vt:lpstr>
      <vt:lpstr>Презентация PowerPoint</vt:lpstr>
      <vt:lpstr>Презентация PowerPoint</vt:lpstr>
      <vt:lpstr>Образование составной (сложной) формы суперлатива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Задание 13. А. Прочитайте текст. Найдите в нём компаративы и суперлативы.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Гена</cp:lastModifiedBy>
  <cp:revision>38</cp:revision>
  <dcterms:created xsi:type="dcterms:W3CDTF">2012-08-02T12:17:38Z</dcterms:created>
  <dcterms:modified xsi:type="dcterms:W3CDTF">2018-05-14T12:32:04Z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237482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